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7" r:id="rId4"/>
    <p:sldMasterId id="2147483699" r:id="rId5"/>
  </p:sldMasterIdLst>
  <p:sldIdLst>
    <p:sldId id="266" r:id="rId6"/>
    <p:sldId id="267" r:id="rId7"/>
    <p:sldId id="268" r:id="rId8"/>
    <p:sldId id="271" r:id="rId9"/>
    <p:sldId id="270" r:id="rId10"/>
    <p:sldId id="258" r:id="rId11"/>
    <p:sldId id="257" r:id="rId12"/>
    <p:sldId id="269" r:id="rId13"/>
    <p:sldId id="256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1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0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A061652-FAC9-4411-B2CC-3648039A74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4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04C1D66-441D-4A8D-B93A-8405FA650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8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803931F-8CD9-4411-8799-3B0EF5A5C6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0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2D68E0E-E381-4638-A59D-10DB19A328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19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2D14594-6315-4CA8-9ABC-70C67DAAE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07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443A033-A560-4451-B067-0F512BF5DE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1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E872219-CA4D-44E5-BA4B-9595112348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42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C4D2469-88DB-40E2-8E63-F8A76E45F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8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66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07C755D-D28E-42A2-8AB2-389AA832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31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00F5811-F83F-428C-9754-4028B160CF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35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6643D38-21BE-4C36-ACC5-3C4451985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38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14400" y="304800"/>
            <a:ext cx="10363200" cy="11430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1600200"/>
            <a:ext cx="8534400" cy="762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076" name="Rectangle 1028"/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3077" name="Rectangle 1029"/>
          <p:cNvSpPr>
            <a:spLocks noGrp="1" noChangeArrowheads="1"/>
          </p:cNvSpPr>
          <p:nvPr>
            <p:ph type="ftr" sz="quarter" idx="3"/>
          </p:nvPr>
        </p:nvSpPr>
        <p:spPr>
          <a:xfrm>
            <a:off x="3149600" y="6248400"/>
            <a:ext cx="579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3078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B482BEE-9917-40F2-A384-38A103E7F42D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  <p:grpSp>
        <p:nvGrpSpPr>
          <p:cNvPr id="23554" name="Group 1026"/>
          <p:cNvGrpSpPr>
            <a:grpSpLocks/>
          </p:cNvGrpSpPr>
          <p:nvPr userDrawn="1"/>
        </p:nvGrpSpPr>
        <p:grpSpPr bwMode="auto">
          <a:xfrm>
            <a:off x="9245600" y="5486400"/>
            <a:ext cx="2844800" cy="1271588"/>
            <a:chOff x="4368" y="3456"/>
            <a:chExt cx="1344" cy="801"/>
          </a:xfrm>
        </p:grpSpPr>
        <p:grpSp>
          <p:nvGrpSpPr>
            <p:cNvPr id="23555" name="Group 1027"/>
            <p:cNvGrpSpPr>
              <a:grpSpLocks/>
            </p:cNvGrpSpPr>
            <p:nvPr/>
          </p:nvGrpSpPr>
          <p:grpSpPr bwMode="auto">
            <a:xfrm>
              <a:off x="4416" y="3456"/>
              <a:ext cx="1209" cy="677"/>
              <a:chOff x="4416" y="3552"/>
              <a:chExt cx="1209" cy="677"/>
            </a:xfrm>
          </p:grpSpPr>
          <p:pic>
            <p:nvPicPr>
              <p:cNvPr id="23556" name="Picture 1028" descr="McMaster-Logo-BW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5" y="3561"/>
                <a:ext cx="1200" cy="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57" name="Picture 1029" descr="McMaster-logo-BW-invert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3552"/>
                <a:ext cx="1200" cy="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558" name="Text Box 1030"/>
            <p:cNvSpPr txBox="1">
              <a:spLocks noChangeArrowheads="1"/>
            </p:cNvSpPr>
            <p:nvPr/>
          </p:nvSpPr>
          <p:spPr bwMode="auto">
            <a:xfrm>
              <a:off x="4368" y="4093"/>
              <a:ext cx="134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100" b="1">
                  <a:solidFill>
                    <a:srgbClr val="F8F8F8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  <a:cs typeface="Arial" panose="020B0604020202020204" pitchFamily="34" charset="0"/>
                </a:rPr>
                <a:t>Radiation Biology Laboratory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529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AA4354-EFB0-400D-8A6A-E42AE4EAF113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111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8A2B4E-E4DE-4DEA-8DA3-CCF78FFEA07F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59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27200" y="1676400"/>
            <a:ext cx="4673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4000" y="1676400"/>
            <a:ext cx="4673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9FC752-E8E4-4976-B27C-51211A1AF557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208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B336CE-0320-424B-8ADC-AF2308C184C5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486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4D0FEB-D342-4FCF-90C6-AD778759132C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515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03436F-9A7D-426B-A726-3382675F9EEE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2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924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4CABB6-E633-4A31-A5EF-786C2F07F240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7048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00C9CA-E715-4E22-B9C8-C4A2711ED8DF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7787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B426FC-2963-44FC-B183-2D6304607F60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1061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0000" y="457200"/>
            <a:ext cx="23876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27200" y="457200"/>
            <a:ext cx="69596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801C08-DFE6-4E7D-957A-1ACB1684C87F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451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457200"/>
            <a:ext cx="9550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27200" y="1676400"/>
            <a:ext cx="4673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4000" y="1676400"/>
            <a:ext cx="4673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27200" y="6248400"/>
            <a:ext cx="1727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68801" y="6248400"/>
            <a:ext cx="4180417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50400" y="6248400"/>
            <a:ext cx="1727200" cy="457200"/>
          </a:xfrm>
        </p:spPr>
        <p:txBody>
          <a:bodyPr/>
          <a:lstStyle>
            <a:lvl1pPr>
              <a:defRPr/>
            </a:lvl1pPr>
          </a:lstStyle>
          <a:p>
            <a:fld id="{AD3AA3EE-BB4E-4BC3-8ACD-745B0055B479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71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457200"/>
            <a:ext cx="9550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727200" y="1676400"/>
            <a:ext cx="9550400" cy="4419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27200" y="6248400"/>
            <a:ext cx="1727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68801" y="6248400"/>
            <a:ext cx="4180417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50400" y="6248400"/>
            <a:ext cx="1727200" cy="457200"/>
          </a:xfrm>
        </p:spPr>
        <p:txBody>
          <a:bodyPr/>
          <a:lstStyle>
            <a:lvl1pPr>
              <a:defRPr/>
            </a:lvl1pPr>
          </a:lstStyle>
          <a:p>
            <a:fld id="{12E9B8CC-E84F-49AF-A229-3C0D2B95EBF8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369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457200"/>
            <a:ext cx="9550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27200" y="1676400"/>
            <a:ext cx="4673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1676400"/>
            <a:ext cx="4673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27200" y="6248400"/>
            <a:ext cx="1727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68801" y="6248400"/>
            <a:ext cx="4180417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FFFF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50400" y="6248400"/>
            <a:ext cx="1727200" cy="457200"/>
          </a:xfrm>
        </p:spPr>
        <p:txBody>
          <a:bodyPr/>
          <a:lstStyle>
            <a:lvl1pPr>
              <a:defRPr/>
            </a:lvl1pPr>
          </a:lstStyle>
          <a:p>
            <a:fld id="{47B23728-F0BF-485C-B375-023E45320D31}" type="slidenum">
              <a:rPr lang="en-US" altLang="en-US">
                <a:solidFill>
                  <a:srgbClr val="FFFFCC"/>
                </a:solidFill>
              </a:rPr>
              <a:pPr/>
              <a:t>‹#›</a:t>
            </a:fld>
            <a:endParaRPr lang="en-US" alt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776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80ED5-31C0-43F5-829F-9C6CDCC03BE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740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B7F0F-1E0B-47E3-8B60-4F4704FDC6A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249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D5AF4-D46B-497F-AB7A-C15176E184D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7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402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98A92-8450-4753-BA2B-30A58BBAB39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352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F6966-A151-4A30-B45F-DFC3C164F83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82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47462-90B0-410D-9571-0206E30FB46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57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2AA5A-F3F6-48BA-BE6E-A292AF26EE4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902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28B0E-9389-408E-854C-AD71112C8AC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786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72C14-71A2-49DA-9BF6-B8FACEEB9AD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944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2C0F7-8FBB-49B1-96DB-1FF44DB7206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7498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86F16-D91E-4F91-ADE4-50510269B3D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3288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80ED5-31C0-43F5-829F-9C6CDCC03BE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439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B7F0F-1E0B-47E3-8B60-4F4704FDC6A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9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65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D5AF4-D46B-497F-AB7A-C15176E184D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049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98A92-8450-4753-BA2B-30A58BBAB39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5274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F6966-A151-4A30-B45F-DFC3C164F83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671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47462-90B0-410D-9571-0206E30FB46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988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2AA5A-F3F6-48BA-BE6E-A292AF26EE4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60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28B0E-9389-408E-854C-AD71112C8AC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892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72C14-71A2-49DA-9BF6-B8FACEEB9AD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5192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2C0F7-8FBB-49B1-96DB-1FF44DB7206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5123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86F16-D91E-4F91-ADE4-50510269B3D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2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7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8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4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4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8F9CB-352F-489C-8D16-D6E033AA74E8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93FF3-B971-401F-9F05-B547B564F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2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4E5AF1-FA13-4BE0-BB7C-167599E057A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4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27200" y="457200"/>
            <a:ext cx="9550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7200" y="1676400"/>
            <a:ext cx="9550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27200" y="62484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CC"/>
              </a:solidFill>
              <a:cs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68801" y="6248400"/>
            <a:ext cx="41804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CC"/>
              </a:solidFill>
              <a:cs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2484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F15C95-40D9-4A25-A7E6-A8ED95028DD1}" type="slidenum">
              <a:rPr lang="en-US" altLang="en-US">
                <a:solidFill>
                  <a:srgbClr val="FFFFCC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FFCC"/>
              </a:solidFill>
              <a:cs typeface="Arial" panose="020B0604020202020204" pitchFamily="34" charset="0"/>
            </a:endParaRPr>
          </a:p>
        </p:txBody>
      </p:sp>
      <p:pic>
        <p:nvPicPr>
          <p:cNvPr id="3079" name="Picture 7" descr="mcmaster_logo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" y="6057901"/>
            <a:ext cx="9525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8287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19F051-FA5C-48AA-80EE-28A6D08EE229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5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19F051-FA5C-48AA-80EE-28A6D08EE229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1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55" y="146185"/>
            <a:ext cx="10515600" cy="1325563"/>
          </a:xfrm>
        </p:spPr>
        <p:txBody>
          <a:bodyPr/>
          <a:lstStyle/>
          <a:p>
            <a:r>
              <a:rPr lang="en-CA" dirty="0"/>
              <a:t>                   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99" y="129195"/>
            <a:ext cx="5436002" cy="6728805"/>
          </a:xfrm>
        </p:spPr>
      </p:pic>
    </p:spTree>
    <p:extLst>
      <p:ext uri="{BB962C8B-B14F-4D97-AF65-F5344CB8AC3E}">
        <p14:creationId xmlns:p14="http://schemas.microsoft.com/office/powerpoint/2010/main" val="380734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3" y="-816"/>
            <a:ext cx="9145087" cy="6858816"/>
          </a:xfrm>
        </p:spPr>
      </p:pic>
    </p:spTree>
    <p:extLst>
      <p:ext uri="{BB962C8B-B14F-4D97-AF65-F5344CB8AC3E}">
        <p14:creationId xmlns:p14="http://schemas.microsoft.com/office/powerpoint/2010/main" val="59086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		Before                   	After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27" y="1268760"/>
            <a:ext cx="4362985" cy="540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870" y="1268760"/>
            <a:ext cx="2160240" cy="57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8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701" y="365125"/>
            <a:ext cx="10515600" cy="1325563"/>
          </a:xfrm>
        </p:spPr>
        <p:txBody>
          <a:bodyPr/>
          <a:lstStyle/>
          <a:p>
            <a:r>
              <a:rPr lang="en-CA" dirty="0"/>
              <a:t>Before                   After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332061"/>
            <a:ext cx="3240360" cy="55111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196752"/>
            <a:ext cx="2880320" cy="54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6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19400" y="304800"/>
            <a:ext cx="7162800" cy="9906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FF0000"/>
                </a:solidFill>
              </a:rPr>
              <a:t>Osteoporosis</a:t>
            </a:r>
            <a:r>
              <a:rPr lang="en-US" altLang="en-US" sz="2400"/>
              <a:t> </a:t>
            </a:r>
            <a:br>
              <a:rPr lang="en-US" altLang="en-US" sz="2400"/>
            </a:br>
            <a:r>
              <a:rPr lang="en-US" altLang="en-US" sz="2400"/>
              <a:t>Dual X-Ray Absorption</a:t>
            </a:r>
            <a:br>
              <a:rPr lang="en-US" altLang="en-US" sz="2400"/>
            </a:br>
            <a:r>
              <a:rPr lang="en-US" altLang="en-US" sz="2400"/>
              <a:t>February 6, 2008</a:t>
            </a:r>
          </a:p>
        </p:txBody>
      </p:sp>
      <p:pic>
        <p:nvPicPr>
          <p:cNvPr id="21507" name="Picture 3" descr="Harry and RM D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050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447800"/>
            <a:ext cx="2514600" cy="5266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39" y="304714"/>
            <a:ext cx="1210161" cy="19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18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25603" name="Picture 4" descr="Doug Skele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t="18904" r="64619" b="43857"/>
          <a:stretch>
            <a:fillRect/>
          </a:stretch>
        </p:blipFill>
        <p:spPr bwMode="auto">
          <a:xfrm>
            <a:off x="2362200" y="1143001"/>
            <a:ext cx="2065338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 descr="Jo skelle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20139" r="65132" b="43832"/>
          <a:stretch>
            <a:fillRect/>
          </a:stretch>
        </p:blipFill>
        <p:spPr bwMode="auto">
          <a:xfrm>
            <a:off x="4427539" y="1468438"/>
            <a:ext cx="206692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4"/>
          <a:stretch>
            <a:fillRect/>
          </a:stretch>
        </p:blipFill>
        <p:spPr bwMode="auto">
          <a:xfrm>
            <a:off x="6396039" y="1577976"/>
            <a:ext cx="2079625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3"/>
          <a:stretch>
            <a:fillRect/>
          </a:stretch>
        </p:blipFill>
        <p:spPr bwMode="auto">
          <a:xfrm rot="208997">
            <a:off x="8461376" y="2462214"/>
            <a:ext cx="1673225" cy="402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5099051" y="228601"/>
            <a:ext cx="48053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600" i="1">
                <a:solidFill>
                  <a:srgbClr val="FF0000"/>
                </a:solidFill>
                <a:ea typeface="ＭＳ Ｐゴシック" panose="020B0600070205080204" pitchFamily="34" charset="-128"/>
              </a:rPr>
              <a:t>Merry Christmas 2011 </a:t>
            </a:r>
          </a:p>
        </p:txBody>
      </p:sp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6864350" y="928688"/>
            <a:ext cx="346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i="1">
                <a:solidFill>
                  <a:srgbClr val="FF0000"/>
                </a:solidFill>
                <a:ea typeface="ＭＳ Ｐゴシック" panose="020B0600070205080204" pitchFamily="34" charset="-128"/>
              </a:rPr>
              <a:t>From the Boreham and Dolling’s</a:t>
            </a:r>
          </a:p>
        </p:txBody>
      </p:sp>
      <p:sp>
        <p:nvSpPr>
          <p:cNvPr id="25609" name="Text Box 10"/>
          <p:cNvSpPr txBox="1">
            <a:spLocks noChangeArrowheads="1"/>
          </p:cNvSpPr>
          <p:nvPr/>
        </p:nvSpPr>
        <p:spPr bwMode="auto">
          <a:xfrm>
            <a:off x="2990850" y="6248401"/>
            <a:ext cx="7143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CC00"/>
                </a:solidFill>
                <a:ea typeface="ＭＳ Ｐゴシック" panose="020B0600070205080204" pitchFamily="34" charset="-128"/>
              </a:rPr>
              <a:t>Doug		  Jo-Anna		Roberta		Harry</a:t>
            </a:r>
          </a:p>
        </p:txBody>
      </p:sp>
      <p:pic>
        <p:nvPicPr>
          <p:cNvPr id="25610" name="Picture 11" descr="stock-photo-santa-hat-isolated-on-against-a-black-background-714175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16669"/>
          <a:stretch>
            <a:fillRect/>
          </a:stretch>
        </p:blipFill>
        <p:spPr bwMode="auto">
          <a:xfrm>
            <a:off x="2886076" y="838200"/>
            <a:ext cx="847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12" descr="stock-photo-santa-hat-isolated-on-against-a-black-background-714175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16669"/>
          <a:stretch>
            <a:fillRect/>
          </a:stretch>
        </p:blipFill>
        <p:spPr bwMode="auto">
          <a:xfrm>
            <a:off x="4897439" y="1243013"/>
            <a:ext cx="847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3" descr="stock-photo-santa-hat-isolated-on-against-a-black-background-71417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16669"/>
          <a:stretch>
            <a:fillRect/>
          </a:stretch>
        </p:blipFill>
        <p:spPr bwMode="auto">
          <a:xfrm>
            <a:off x="6921501" y="1617664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4" descr="stock-photo-santa-hat-isolated-on-against-a-black-background-714175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16669"/>
          <a:stretch>
            <a:fillRect/>
          </a:stretch>
        </p:blipFill>
        <p:spPr bwMode="auto">
          <a:xfrm>
            <a:off x="9007476" y="2514600"/>
            <a:ext cx="5429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99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33" y="90546"/>
            <a:ext cx="6518876" cy="66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5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572" y="1373990"/>
            <a:ext cx="7850188" cy="24622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CA" sz="2800" dirty="0">
                <a:solidFill>
                  <a:srgbClr val="000000"/>
                </a:solidFill>
                <a:cs typeface="Arial" panose="020B0604020202020204" pitchFamily="34" charset="0"/>
              </a:rPr>
              <a:t>Sustaining 8 Units Until 2065 (6300 MW Output)</a:t>
            </a:r>
          </a:p>
          <a:p>
            <a:pPr>
              <a:defRPr/>
            </a:pPr>
            <a:endParaRPr lang="en-CA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CA" sz="2000" dirty="0">
                <a:solidFill>
                  <a:srgbClr val="000000"/>
                </a:solidFill>
                <a:cs typeface="Arial" panose="020B0604020202020204" pitchFamily="34" charset="0"/>
              </a:rPr>
              <a:t>Six Refurbishments (2020) $8 billion.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CA" sz="2000" dirty="0">
                <a:solidFill>
                  <a:srgbClr val="000000"/>
                </a:solidFill>
                <a:cs typeface="Arial" panose="020B0604020202020204" pitchFamily="34" charset="0"/>
              </a:rPr>
              <a:t>Long-term (2016-2065) Life Extension Activities $5 billion.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CA" sz="2000" dirty="0">
                <a:solidFill>
                  <a:srgbClr val="000000"/>
                </a:solidFill>
                <a:cs typeface="Arial" panose="020B0604020202020204" pitchFamily="34" charset="0"/>
              </a:rPr>
              <a:t>Short-term 2016 and 2020  $2.3 billion.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CA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en-CA" sz="2800" dirty="0">
                <a:solidFill>
                  <a:srgbClr val="000000"/>
                </a:solidFill>
                <a:cs typeface="Arial" panose="020B0604020202020204" pitchFamily="34" charset="0"/>
              </a:rPr>
              <a:t>Total Investment $15.3 Billion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1388" y="121231"/>
            <a:ext cx="6099175" cy="954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2800" dirty="0">
                <a:solidFill>
                  <a:srgbClr val="C00000"/>
                </a:solidFill>
                <a:cs typeface="Arial" panose="020B0604020202020204" pitchFamily="34" charset="0"/>
              </a:rPr>
              <a:t>Bruce Power Signs Deal with Ontario</a:t>
            </a:r>
          </a:p>
          <a:p>
            <a:pPr>
              <a:defRPr/>
            </a:pPr>
            <a:r>
              <a:rPr lang="en-CA" sz="2800" dirty="0">
                <a:solidFill>
                  <a:srgbClr val="C00000"/>
                </a:solidFill>
                <a:cs typeface="Arial" panose="020B0604020202020204" pitchFamily="34" charset="0"/>
              </a:rPr>
              <a:t>December 3,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98" y="2859110"/>
            <a:ext cx="7103289" cy="39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6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5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Glowing test tubes design template">
  <a:themeElements>
    <a:clrScheme name="Glowing test tubes design template 6">
      <a:dk1>
        <a:srgbClr val="5C1F00"/>
      </a:dk1>
      <a:lt1>
        <a:srgbClr val="FFFFCC"/>
      </a:lt1>
      <a:dk2>
        <a:srgbClr val="7E2A00"/>
      </a:dk2>
      <a:lt2>
        <a:srgbClr val="DFD293"/>
      </a:lt2>
      <a:accent1>
        <a:srgbClr val="FF6600"/>
      </a:accent1>
      <a:accent2>
        <a:srgbClr val="DF8F3F"/>
      </a:accent2>
      <a:accent3>
        <a:srgbClr val="C0ACAA"/>
      </a:accent3>
      <a:accent4>
        <a:srgbClr val="DADAAE"/>
      </a:accent4>
      <a:accent5>
        <a:srgbClr val="FFB8AA"/>
      </a:accent5>
      <a:accent6>
        <a:srgbClr val="CA8138"/>
      </a:accent6>
      <a:hlink>
        <a:srgbClr val="FFFF99"/>
      </a:hlink>
      <a:folHlink>
        <a:srgbClr val="FFCC99"/>
      </a:folHlink>
    </a:clrScheme>
    <a:fontScheme name="Glowing test tubes design templat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Glowing test tubes design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test tubes design template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test tubes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EEEC2"/>
        </a:accent1>
        <a:accent2>
          <a:srgbClr val="653A01"/>
        </a:accent2>
        <a:accent3>
          <a:srgbClr val="FFFFFF"/>
        </a:accent3>
        <a:accent4>
          <a:srgbClr val="000000"/>
        </a:accent4>
        <a:accent5>
          <a:srgbClr val="FEF5DD"/>
        </a:accent5>
        <a:accent6>
          <a:srgbClr val="5B3401"/>
        </a:accent6>
        <a:hlink>
          <a:srgbClr val="009999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test tubes design template 4">
        <a:dk1>
          <a:srgbClr val="462300"/>
        </a:dk1>
        <a:lt1>
          <a:srgbClr val="FFFFFF"/>
        </a:lt1>
        <a:dk2>
          <a:srgbClr val="000000"/>
        </a:dk2>
        <a:lt2>
          <a:srgbClr val="808080"/>
        </a:lt2>
        <a:accent1>
          <a:srgbClr val="FFE499"/>
        </a:accent1>
        <a:accent2>
          <a:srgbClr val="FCA416"/>
        </a:accent2>
        <a:accent3>
          <a:srgbClr val="FFFFFF"/>
        </a:accent3>
        <a:accent4>
          <a:srgbClr val="3A1C00"/>
        </a:accent4>
        <a:accent5>
          <a:srgbClr val="FFEFCA"/>
        </a:accent5>
        <a:accent6>
          <a:srgbClr val="E49413"/>
        </a:accent6>
        <a:hlink>
          <a:srgbClr val="663300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test tubes design template 5">
        <a:dk1>
          <a:srgbClr val="422100"/>
        </a:dk1>
        <a:lt1>
          <a:srgbClr val="FFFFCC"/>
        </a:lt1>
        <a:dk2>
          <a:srgbClr val="000000"/>
        </a:dk2>
        <a:lt2>
          <a:srgbClr val="969696"/>
        </a:lt2>
        <a:accent1>
          <a:srgbClr val="FFFFCC"/>
        </a:accent1>
        <a:accent2>
          <a:srgbClr val="E7B96F"/>
        </a:accent2>
        <a:accent3>
          <a:srgbClr val="FFFFE2"/>
        </a:accent3>
        <a:accent4>
          <a:srgbClr val="371B00"/>
        </a:accent4>
        <a:accent5>
          <a:srgbClr val="FFFFE2"/>
        </a:accent5>
        <a:accent6>
          <a:srgbClr val="D1A764"/>
        </a:accent6>
        <a:hlink>
          <a:srgbClr val="0066CC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test tubes design template 6">
        <a:dk1>
          <a:srgbClr val="5C1F00"/>
        </a:dk1>
        <a:lt1>
          <a:srgbClr val="FFFFCC"/>
        </a:lt1>
        <a:dk2>
          <a:srgbClr val="7E2A00"/>
        </a:dk2>
        <a:lt2>
          <a:srgbClr val="DFD293"/>
        </a:lt2>
        <a:accent1>
          <a:srgbClr val="FF6600"/>
        </a:accent1>
        <a:accent2>
          <a:srgbClr val="DF8F3F"/>
        </a:accent2>
        <a:accent3>
          <a:srgbClr val="C0ACAA"/>
        </a:accent3>
        <a:accent4>
          <a:srgbClr val="DADAAE"/>
        </a:accent4>
        <a:accent5>
          <a:srgbClr val="FFB8AA"/>
        </a:accent5>
        <a:accent6>
          <a:srgbClr val="CA8138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wing test tubes design template 7">
        <a:dk1>
          <a:srgbClr val="005A58"/>
        </a:dk1>
        <a:lt1>
          <a:srgbClr val="FFE8A9"/>
        </a:lt1>
        <a:dk2>
          <a:srgbClr val="CC9900"/>
        </a:dk2>
        <a:lt2>
          <a:srgbClr val="FFFF99"/>
        </a:lt2>
        <a:accent1>
          <a:srgbClr val="E0A04A"/>
        </a:accent1>
        <a:accent2>
          <a:srgbClr val="9478BC"/>
        </a:accent2>
        <a:accent3>
          <a:srgbClr val="E2CAAA"/>
        </a:accent3>
        <a:accent4>
          <a:srgbClr val="DAC690"/>
        </a:accent4>
        <a:accent5>
          <a:srgbClr val="EDCDB1"/>
        </a:accent5>
        <a:accent6>
          <a:srgbClr val="866CAA"/>
        </a:accent6>
        <a:hlink>
          <a:srgbClr val="EFE2BD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wing test tubes design template 8">
        <a:dk1>
          <a:srgbClr val="003366"/>
        </a:dk1>
        <a:lt1>
          <a:srgbClr val="E0DFDA"/>
        </a:lt1>
        <a:dk2>
          <a:srgbClr val="B6B6AE"/>
        </a:dk2>
        <a:lt2>
          <a:srgbClr val="FFFFCC"/>
        </a:lt2>
        <a:accent1>
          <a:srgbClr val="DF9C5F"/>
        </a:accent1>
        <a:accent2>
          <a:srgbClr val="CCCC00"/>
        </a:accent2>
        <a:accent3>
          <a:srgbClr val="D7D7D3"/>
        </a:accent3>
        <a:accent4>
          <a:srgbClr val="BFBEBA"/>
        </a:accent4>
        <a:accent5>
          <a:srgbClr val="ECCBB6"/>
        </a:accent5>
        <a:accent6>
          <a:srgbClr val="B9B900"/>
        </a:accent6>
        <a:hlink>
          <a:srgbClr val="FFFFCC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wing test tubes design template 9">
        <a:dk1>
          <a:srgbClr val="777777"/>
        </a:dk1>
        <a:lt1>
          <a:srgbClr val="FFFFCC"/>
        </a:lt1>
        <a:dk2>
          <a:srgbClr val="A1A496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CDCFC9"/>
        </a:accent3>
        <a:accent4>
          <a:srgbClr val="DADAAE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wing test tubes design template 10">
        <a:dk1>
          <a:srgbClr val="2D2015"/>
        </a:dk1>
        <a:lt1>
          <a:srgbClr val="FFEE99"/>
        </a:lt1>
        <a:dk2>
          <a:srgbClr val="523E26"/>
        </a:dk2>
        <a:lt2>
          <a:srgbClr val="DFC08D"/>
        </a:lt2>
        <a:accent1>
          <a:srgbClr val="A0815C"/>
        </a:accent1>
        <a:accent2>
          <a:srgbClr val="8F5F2F"/>
        </a:accent2>
        <a:accent3>
          <a:srgbClr val="B3AFAC"/>
        </a:accent3>
        <a:accent4>
          <a:srgbClr val="DACB82"/>
        </a:accent4>
        <a:accent5>
          <a:srgbClr val="CDC1B5"/>
        </a:accent5>
        <a:accent6>
          <a:srgbClr val="81552A"/>
        </a:accent6>
        <a:hlink>
          <a:srgbClr val="CCB400"/>
        </a:hlink>
        <a:folHlink>
          <a:srgbClr val="E2DAB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wing test tubes design template 11">
        <a:dk1>
          <a:srgbClr val="422100"/>
        </a:dk1>
        <a:lt1>
          <a:srgbClr val="FFEC99"/>
        </a:lt1>
        <a:dk2>
          <a:srgbClr val="000000"/>
        </a:dk2>
        <a:lt2>
          <a:srgbClr val="777777"/>
        </a:lt2>
        <a:accent1>
          <a:srgbClr val="FEECCC"/>
        </a:accent1>
        <a:accent2>
          <a:srgbClr val="FFCC00"/>
        </a:accent2>
        <a:accent3>
          <a:srgbClr val="FFF4CA"/>
        </a:accent3>
        <a:accent4>
          <a:srgbClr val="371B00"/>
        </a:accent4>
        <a:accent5>
          <a:srgbClr val="FEF4E2"/>
        </a:accent5>
        <a:accent6>
          <a:srgbClr val="E7B900"/>
        </a:accent6>
        <a:hlink>
          <a:srgbClr val="FE6E0C"/>
        </a:hlink>
        <a:folHlink>
          <a:srgbClr val="B46B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test tubes design template 12">
        <a:dk1>
          <a:srgbClr val="336699"/>
        </a:dk1>
        <a:lt1>
          <a:srgbClr val="FFFFCC"/>
        </a:lt1>
        <a:dk2>
          <a:srgbClr val="000000"/>
        </a:dk2>
        <a:lt2>
          <a:srgbClr val="F3F1E1"/>
        </a:lt2>
        <a:accent1>
          <a:srgbClr val="FF6600"/>
        </a:accent1>
        <a:accent2>
          <a:srgbClr val="865B26"/>
        </a:accent2>
        <a:accent3>
          <a:srgbClr val="AAAAAA"/>
        </a:accent3>
        <a:accent4>
          <a:srgbClr val="DADAAE"/>
        </a:accent4>
        <a:accent5>
          <a:srgbClr val="FFB8AA"/>
        </a:accent5>
        <a:accent6>
          <a:srgbClr val="795221"/>
        </a:accent6>
        <a:hlink>
          <a:srgbClr val="FFCC00"/>
        </a:hlink>
        <a:folHlink>
          <a:srgbClr val="FFFA9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wing test tubes design template 13">
        <a:dk1>
          <a:srgbClr val="3E3E5C"/>
        </a:dk1>
        <a:lt1>
          <a:srgbClr val="FBEAD3"/>
        </a:lt1>
        <a:dk2>
          <a:srgbClr val="FFCC00"/>
        </a:dk2>
        <a:lt2>
          <a:srgbClr val="FFFFFF"/>
        </a:lt2>
        <a:accent1>
          <a:srgbClr val="A16233"/>
        </a:accent1>
        <a:accent2>
          <a:srgbClr val="CC9900"/>
        </a:accent2>
        <a:accent3>
          <a:srgbClr val="FFE2AA"/>
        </a:accent3>
        <a:accent4>
          <a:srgbClr val="D6C8B4"/>
        </a:accent4>
        <a:accent5>
          <a:srgbClr val="CDB7AD"/>
        </a:accent5>
        <a:accent6>
          <a:srgbClr val="B98A00"/>
        </a:accent6>
        <a:hlink>
          <a:srgbClr val="FDD30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66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ＭＳ Ｐゴシック</vt:lpstr>
      <vt:lpstr>Arial</vt:lpstr>
      <vt:lpstr>Arial Black</vt:lpstr>
      <vt:lpstr>Book Antiqua</vt:lpstr>
      <vt:lpstr>Calibri</vt:lpstr>
      <vt:lpstr>Calibri Light</vt:lpstr>
      <vt:lpstr>Office Theme</vt:lpstr>
      <vt:lpstr>2_Default Design</vt:lpstr>
      <vt:lpstr>Glowing test tubes design template</vt:lpstr>
      <vt:lpstr>Default Design</vt:lpstr>
      <vt:lpstr>1_Default Design</vt:lpstr>
      <vt:lpstr>                    </vt:lpstr>
      <vt:lpstr>  Before                    After</vt:lpstr>
      <vt:lpstr>Before                   After</vt:lpstr>
      <vt:lpstr>Osteoporosis  Dual X-Ray Absorption February 6, 2008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</dc:creator>
  <cp:lastModifiedBy>Steve Baker</cp:lastModifiedBy>
  <cp:revision>9</cp:revision>
  <dcterms:created xsi:type="dcterms:W3CDTF">2018-10-03T15:16:44Z</dcterms:created>
  <dcterms:modified xsi:type="dcterms:W3CDTF">2018-10-10T00:46:21Z</dcterms:modified>
</cp:coreProperties>
</file>